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5" r:id="rId4"/>
    <p:sldId id="257" r:id="rId5"/>
    <p:sldId id="258" r:id="rId6"/>
    <p:sldId id="259" r:id="rId7"/>
    <p:sldId id="260" r:id="rId8"/>
    <p:sldId id="261" r:id="rId9"/>
    <p:sldId id="262" r:id="rId10"/>
    <p:sldId id="263" r:id="rId11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53763-0718-4EFD-9A86-95419C562DB3}" type="datetimeFigureOut">
              <a:rPr lang="es-CO" smtClean="0"/>
              <a:pPr/>
              <a:t>12/03/2023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60E3F-BE7D-4156-82E9-D9F46A82A9BE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53763-0718-4EFD-9A86-95419C562DB3}" type="datetimeFigureOut">
              <a:rPr lang="es-CO" smtClean="0"/>
              <a:pPr/>
              <a:t>12/03/2023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60E3F-BE7D-4156-82E9-D9F46A82A9BE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53763-0718-4EFD-9A86-95419C562DB3}" type="datetimeFigureOut">
              <a:rPr lang="es-CO" smtClean="0"/>
              <a:pPr/>
              <a:t>12/03/2023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60E3F-BE7D-4156-82E9-D9F46A82A9BE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53763-0718-4EFD-9A86-95419C562DB3}" type="datetimeFigureOut">
              <a:rPr lang="es-CO" smtClean="0"/>
              <a:pPr/>
              <a:t>12/03/2023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60E3F-BE7D-4156-82E9-D9F46A82A9BE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53763-0718-4EFD-9A86-95419C562DB3}" type="datetimeFigureOut">
              <a:rPr lang="es-CO" smtClean="0"/>
              <a:pPr/>
              <a:t>12/03/2023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60E3F-BE7D-4156-82E9-D9F46A82A9BE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53763-0718-4EFD-9A86-95419C562DB3}" type="datetimeFigureOut">
              <a:rPr lang="es-CO" smtClean="0"/>
              <a:pPr/>
              <a:t>12/03/2023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60E3F-BE7D-4156-82E9-D9F46A82A9BE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53763-0718-4EFD-9A86-95419C562DB3}" type="datetimeFigureOut">
              <a:rPr lang="es-CO" smtClean="0"/>
              <a:pPr/>
              <a:t>12/03/2023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60E3F-BE7D-4156-82E9-D9F46A82A9BE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53763-0718-4EFD-9A86-95419C562DB3}" type="datetimeFigureOut">
              <a:rPr lang="es-CO" smtClean="0"/>
              <a:pPr/>
              <a:t>12/03/2023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60E3F-BE7D-4156-82E9-D9F46A82A9BE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53763-0718-4EFD-9A86-95419C562DB3}" type="datetimeFigureOut">
              <a:rPr lang="es-CO" smtClean="0"/>
              <a:pPr/>
              <a:t>12/03/2023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60E3F-BE7D-4156-82E9-D9F46A82A9BE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53763-0718-4EFD-9A86-95419C562DB3}" type="datetimeFigureOut">
              <a:rPr lang="es-CO" smtClean="0"/>
              <a:pPr/>
              <a:t>12/03/2023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60E3F-BE7D-4156-82E9-D9F46A82A9BE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53763-0718-4EFD-9A86-95419C562DB3}" type="datetimeFigureOut">
              <a:rPr lang="es-CO" smtClean="0"/>
              <a:pPr/>
              <a:t>12/03/2023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60E3F-BE7D-4156-82E9-D9F46A82A9BE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353763-0718-4EFD-9A86-95419C562DB3}" type="datetimeFigureOut">
              <a:rPr lang="es-CO" smtClean="0"/>
              <a:pPr/>
              <a:t>12/03/2023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C60E3F-BE7D-4156-82E9-D9F46A82A9BE}" type="slidenum">
              <a:rPr lang="es-CO" smtClean="0"/>
              <a:pPr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14348" y="1500174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>IPS INDIGENA TRICAUMA</a:t>
            </a:r>
            <a:br>
              <a:rPr lang="es-CO" dirty="0" smtClean="0"/>
            </a:br>
            <a:r>
              <a:rPr lang="es-CO" dirty="0" smtClean="0"/>
              <a:t>SUPIA CALDAS</a:t>
            </a:r>
            <a:endParaRPr lang="es-CO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57290" y="4214818"/>
            <a:ext cx="6986614" cy="1828816"/>
          </a:xfrm>
        </p:spPr>
        <p:txBody>
          <a:bodyPr/>
          <a:lstStyle/>
          <a:p>
            <a:r>
              <a:rPr lang="es-CO" b="1" dirty="0" smtClean="0">
                <a:solidFill>
                  <a:schemeClr val="tx1"/>
                </a:solidFill>
              </a:rPr>
              <a:t>INFORME FINANCIERO PERIODO DEL 01 DE ENERO AL </a:t>
            </a:r>
            <a:r>
              <a:rPr lang="es-CO" b="1" dirty="0" smtClean="0">
                <a:solidFill>
                  <a:schemeClr val="tx1"/>
                </a:solidFill>
              </a:rPr>
              <a:t>28 DE FEBRERO 2023</a:t>
            </a:r>
            <a:endParaRPr lang="es-CO" b="1" dirty="0">
              <a:solidFill>
                <a:schemeClr val="tx1"/>
              </a:solidFill>
            </a:endParaRPr>
          </a:p>
        </p:txBody>
      </p:sp>
      <p:pic>
        <p:nvPicPr>
          <p:cNvPr id="4" name="3 Imagen">
            <a:extLst>
              <a:ext uri="{FF2B5EF4-FFF2-40B4-BE49-F238E27FC236}">
                <a16:creationId xmlns:lc="http://schemas.openxmlformats.org/drawingml/2006/lockedCanvas" xmlns="" xmlns:a16="http://schemas.microsoft.com/office/drawing/2014/main" xmlns:xdr="http://schemas.openxmlformats.org/drawingml/2006/spreadsheetDrawing" id="{C68DBB51-CC0E-4760-AFA0-66A317629F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596" y="428604"/>
            <a:ext cx="2844044" cy="100013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O" b="1" dirty="0" smtClean="0"/>
              <a:t/>
            </a:r>
            <a:br>
              <a:rPr lang="es-CO" b="1" dirty="0" smtClean="0"/>
            </a:br>
            <a:r>
              <a:rPr lang="es-CO" b="1" dirty="0" smtClean="0"/>
              <a:t>PATRIMONIO</a:t>
            </a:r>
            <a:br>
              <a:rPr lang="es-CO" b="1" dirty="0" smtClean="0"/>
            </a:br>
            <a:endParaRPr lang="es-CO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CO" sz="3600" b="1" dirty="0" smtClean="0"/>
              <a:t>PATRIMONIO : </a:t>
            </a:r>
            <a:r>
              <a:rPr lang="es-CO" sz="3600" b="1" dirty="0" smtClean="0"/>
              <a:t>700.216.424</a:t>
            </a:r>
            <a:endParaRPr lang="es-CO" sz="3600" b="1" dirty="0" smtClean="0"/>
          </a:p>
          <a:p>
            <a:pPr>
              <a:buNone/>
            </a:pPr>
            <a:endParaRPr lang="es-CO" b="1" dirty="0" smtClean="0"/>
          </a:p>
          <a:p>
            <a:pPr>
              <a:buNone/>
            </a:pPr>
            <a:r>
              <a:rPr lang="es-CO" sz="2400" dirty="0">
                <a:latin typeface="Arial" pitchFamily="34" charset="0"/>
                <a:cs typeface="Arial" pitchFamily="34" charset="0"/>
              </a:rPr>
              <a:t>CAPITAL SOCIAL: $ 78.440.981</a:t>
            </a:r>
          </a:p>
          <a:p>
            <a:pPr>
              <a:buNone/>
            </a:pPr>
            <a:r>
              <a:rPr lang="es-CO" sz="2400" dirty="0">
                <a:latin typeface="Arial" pitchFamily="34" charset="0"/>
                <a:cs typeface="Arial" pitchFamily="34" charset="0"/>
              </a:rPr>
              <a:t>REVALORIZACION DEL PATRIMONIO: $ </a:t>
            </a:r>
            <a:r>
              <a:rPr lang="es-CO" sz="2400" dirty="0" smtClean="0">
                <a:latin typeface="Arial" pitchFamily="34" charset="0"/>
                <a:cs typeface="Arial" pitchFamily="34" charset="0"/>
              </a:rPr>
              <a:t>233.537.161</a:t>
            </a:r>
          </a:p>
          <a:p>
            <a:pPr>
              <a:buNone/>
            </a:pPr>
            <a:r>
              <a:rPr lang="es-CO" sz="2400" dirty="0" smtClean="0">
                <a:latin typeface="Arial" pitchFamily="34" charset="0"/>
                <a:cs typeface="Arial" pitchFamily="34" charset="0"/>
              </a:rPr>
              <a:t>RESULTADO DEL EJERCICIO: $ 117.946.001</a:t>
            </a:r>
            <a:endParaRPr lang="es-CO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s-CO" sz="2400" dirty="0" smtClean="0">
                <a:latin typeface="Arial" pitchFamily="34" charset="0"/>
                <a:cs typeface="Arial" pitchFamily="34" charset="0"/>
              </a:rPr>
              <a:t>RESULTADO DE EJERCICIO ANTERIOR: $ </a:t>
            </a:r>
            <a:r>
              <a:rPr lang="es-CO" sz="2400" dirty="0" smtClean="0">
                <a:latin typeface="Arial" pitchFamily="34" charset="0"/>
                <a:cs typeface="Arial" pitchFamily="34" charset="0"/>
              </a:rPr>
              <a:t>175.529.869</a:t>
            </a:r>
          </a:p>
          <a:p>
            <a:pPr>
              <a:buNone/>
            </a:pPr>
            <a:r>
              <a:rPr lang="es-CO" sz="2400" dirty="0" smtClean="0">
                <a:latin typeface="Arial" pitchFamily="34" charset="0"/>
                <a:cs typeface="Arial" pitchFamily="34" charset="0"/>
              </a:rPr>
              <a:t>UTILIDAD </a:t>
            </a:r>
            <a:r>
              <a:rPr lang="es-CO" sz="2400" dirty="0" smtClean="0">
                <a:latin typeface="Arial" pitchFamily="34" charset="0"/>
                <a:cs typeface="Arial" pitchFamily="34" charset="0"/>
              </a:rPr>
              <a:t>O PERDIDA DEL EJERCICIO: </a:t>
            </a:r>
            <a:r>
              <a:rPr lang="es-CO" sz="2400" smtClean="0">
                <a:latin typeface="Arial" pitchFamily="34" charset="0"/>
                <a:cs typeface="Arial" pitchFamily="34" charset="0"/>
              </a:rPr>
              <a:t>$ </a:t>
            </a:r>
            <a:r>
              <a:rPr lang="es-CO" sz="2400" smtClean="0">
                <a:latin typeface="Arial" pitchFamily="34" charset="0"/>
                <a:cs typeface="Arial" pitchFamily="34" charset="0"/>
              </a:rPr>
              <a:t>94.762.412</a:t>
            </a:r>
            <a:endParaRPr lang="es-CO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s-CO" b="1" dirty="0"/>
          </a:p>
        </p:txBody>
      </p:sp>
      <p:pic>
        <p:nvPicPr>
          <p:cNvPr id="4" name="3 Imagen">
            <a:extLst>
              <a:ext uri="{FF2B5EF4-FFF2-40B4-BE49-F238E27FC236}">
                <a16:creationId xmlns:lc="http://schemas.openxmlformats.org/drawingml/2006/lockedCanvas" xmlns="" xmlns:a16="http://schemas.microsoft.com/office/drawing/2014/main" xmlns:xdr="http://schemas.openxmlformats.org/drawingml/2006/spreadsheetDrawing" id="{C68DBB51-CC0E-4760-AFA0-66A317629F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640898" cy="92869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>
            <a:extLst>
              <a:ext uri="{FF2B5EF4-FFF2-40B4-BE49-F238E27FC236}">
                <a16:creationId xmlns:lc="http://schemas.openxmlformats.org/drawingml/2006/lockedCanvas" xmlns="" xmlns:a16="http://schemas.microsoft.com/office/drawing/2014/main" xmlns:xdr="http://schemas.openxmlformats.org/drawingml/2006/spreadsheetDrawing" id="{C68DBB51-CC0E-4760-AFA0-66A317629F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20" y="0"/>
            <a:ext cx="2843976" cy="1000108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57158" y="714356"/>
            <a:ext cx="8329642" cy="1357322"/>
          </a:xfrm>
        </p:spPr>
        <p:txBody>
          <a:bodyPr>
            <a:normAutofit/>
          </a:bodyPr>
          <a:lstStyle/>
          <a:p>
            <a:r>
              <a:rPr lang="es-CO" sz="2800" b="1" dirty="0" smtClean="0">
                <a:latin typeface="Arial" pitchFamily="34" charset="0"/>
                <a:cs typeface="Arial" pitchFamily="34" charset="0"/>
              </a:rPr>
              <a:t>INFORME FINANCIERO PERIODO DEL 01 DE ENERO AL </a:t>
            </a:r>
            <a:r>
              <a:rPr lang="es-CO" sz="2800" b="1" dirty="0" smtClean="0">
                <a:latin typeface="Arial" pitchFamily="34" charset="0"/>
                <a:cs typeface="Arial" pitchFamily="34" charset="0"/>
              </a:rPr>
              <a:t>28 DE FEBRERO 2023</a:t>
            </a:r>
            <a:endParaRPr lang="es-CO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42910" y="2000240"/>
            <a:ext cx="7929618" cy="4143404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s-CO" b="1" dirty="0" smtClean="0"/>
              <a:t>OBJETO SOCIAL.</a:t>
            </a:r>
          </a:p>
          <a:p>
            <a:pPr algn="just"/>
            <a:r>
              <a:rPr lang="es-CO" dirty="0"/>
              <a:t>La I.P.S Indígena TRICAUMA es una persona jurídica de tipo retenedora sin ánimo de lucro y que se rige por el ordenamiento legal, pero también por las leyes que facultan todas las comunidades indígenas las disposiciones reglamentarias del gobierno y de los órganos de administración su domicilio principal se encuentra ubicado en el municipio de Supia Caldas</a:t>
            </a:r>
            <a:r>
              <a:rPr lang="es-CO" dirty="0" smtClean="0"/>
              <a:t>.</a:t>
            </a:r>
            <a:endParaRPr lang="es-CO" dirty="0"/>
          </a:p>
          <a:p>
            <a:pPr algn="just"/>
            <a:endParaRPr lang="es-CO" dirty="0" smtClean="0"/>
          </a:p>
          <a:p>
            <a:pPr algn="just"/>
            <a:r>
              <a:rPr lang="es-CO" dirty="0"/>
              <a:t>Su objeto social principal es la prestación de servicios de Salud para todas las comunidades de las Parcialidades de </a:t>
            </a:r>
            <a:r>
              <a:rPr lang="es-CO" dirty="0" err="1"/>
              <a:t>Cauroma</a:t>
            </a:r>
            <a:r>
              <a:rPr lang="es-CO" dirty="0"/>
              <a:t> y La Trina, comunidades del Resguardo </a:t>
            </a:r>
            <a:r>
              <a:rPr lang="es-CO" dirty="0" err="1"/>
              <a:t>Cañamomo</a:t>
            </a:r>
            <a:r>
              <a:rPr lang="es-CO" dirty="0"/>
              <a:t> </a:t>
            </a:r>
            <a:r>
              <a:rPr lang="es-CO" dirty="0" err="1"/>
              <a:t>Lomaprieta</a:t>
            </a:r>
            <a:r>
              <a:rPr lang="es-CO" dirty="0"/>
              <a:t> y Población </a:t>
            </a:r>
            <a:r>
              <a:rPr lang="es-CO" dirty="0" err="1"/>
              <a:t>Sisben</a:t>
            </a:r>
            <a:r>
              <a:rPr lang="es-CO" dirty="0"/>
              <a:t> de la zona Urbana y Rural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>
            <a:extLst>
              <a:ext uri="{FF2B5EF4-FFF2-40B4-BE49-F238E27FC236}">
                <a16:creationId xmlns:lc="http://schemas.openxmlformats.org/drawingml/2006/lockedCanvas" xmlns="" xmlns:a16="http://schemas.microsoft.com/office/drawing/2014/main" xmlns:xdr="http://schemas.openxmlformats.org/drawingml/2006/spreadsheetDrawing" id="{C68DBB51-CC0E-4760-AFA0-66A317629F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843976" cy="1000108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0034" y="714356"/>
            <a:ext cx="8229600" cy="1143000"/>
          </a:xfrm>
        </p:spPr>
        <p:txBody>
          <a:bodyPr>
            <a:normAutofit/>
          </a:bodyPr>
          <a:lstStyle/>
          <a:p>
            <a:r>
              <a:rPr lang="es-CO" sz="2400" b="1" dirty="0" smtClean="0">
                <a:latin typeface="Arial" pitchFamily="34" charset="0"/>
                <a:cs typeface="Arial" pitchFamily="34" charset="0"/>
              </a:rPr>
              <a:t>INFORME FINANCIERO PERIODO DEL 01 DE ENERO AL </a:t>
            </a:r>
            <a:r>
              <a:rPr lang="es-CO" sz="2400" b="1" dirty="0" smtClean="0">
                <a:latin typeface="Arial" pitchFamily="34" charset="0"/>
                <a:cs typeface="Arial" pitchFamily="34" charset="0"/>
              </a:rPr>
              <a:t>28 DE FEBRERO 2023</a:t>
            </a:r>
            <a:endParaRPr lang="es-CO" sz="24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endParaRPr lang="es-CO" sz="2800" b="1" dirty="0" smtClean="0"/>
          </a:p>
          <a:p>
            <a:pPr>
              <a:buNone/>
            </a:pPr>
            <a:r>
              <a:rPr lang="es-CO" sz="2800" b="1" dirty="0" smtClean="0"/>
              <a:t>POLITICAS Y PRACTICAS CONTABLES.</a:t>
            </a:r>
          </a:p>
          <a:p>
            <a:pPr algn="just"/>
            <a:r>
              <a:rPr lang="es-CO" sz="2800" dirty="0"/>
              <a:t>Para la Preparación de los Estados Financieros y el manejo contable, LA I.P.S Indígena TRICAUMA se rige por las normas y prácticas contables generalmente aceptadas en Colombia, en especial por el decreto 3022 de 2003 Normas Internacionales de Información Financiera y las normas que regulan las empresas de salud vigiladas por la Superintendencia Nacional de Salud</a:t>
            </a:r>
            <a:r>
              <a:rPr lang="es-CO" sz="2800" dirty="0" smtClean="0"/>
              <a:t>.</a:t>
            </a:r>
            <a:endParaRPr lang="es-CO" sz="2800" dirty="0"/>
          </a:p>
          <a:p>
            <a:pPr>
              <a:buNone/>
            </a:pPr>
            <a:endParaRPr lang="es-CO" sz="2800" dirty="0" smtClean="0"/>
          </a:p>
          <a:p>
            <a:pPr algn="just"/>
            <a:r>
              <a:rPr lang="es-CO" sz="2800" dirty="0"/>
              <a:t>Los Estados Financieros representan las operaciones económicas realizadas entre el 1 de Enero y  </a:t>
            </a:r>
            <a:r>
              <a:rPr lang="es-CO" sz="2800" dirty="0" smtClean="0"/>
              <a:t>28 de Febrero 2023 </a:t>
            </a:r>
            <a:r>
              <a:rPr lang="es-CO" sz="2800" dirty="0"/>
              <a:t>por el sistema de causación, reflejando las transacciones comerciales del área de prestación de servicios en la cabecera del municipio de Supia y a las veredas pertenecientes de las comunidades indígenas </a:t>
            </a:r>
            <a:r>
              <a:rPr lang="es-CO" sz="2800" dirty="0" err="1"/>
              <a:t>Cauroma</a:t>
            </a:r>
            <a:r>
              <a:rPr lang="es-CO" sz="2800" dirty="0"/>
              <a:t> y la Trina. Están presentados en las unidades monetarias (</a:t>
            </a:r>
            <a:r>
              <a:rPr lang="es-CO" sz="2800" dirty="0" err="1"/>
              <a:t>u.m.</a:t>
            </a:r>
            <a:r>
              <a:rPr lang="es-CO" sz="2800" dirty="0"/>
              <a:t>) del país, es este caso en pesos colombianos.</a:t>
            </a:r>
            <a:endParaRPr lang="es-CO" sz="2800" dirty="0" smtClean="0"/>
          </a:p>
          <a:p>
            <a:pPr>
              <a:buNone/>
            </a:pPr>
            <a:endParaRPr lang="es-CO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>
            <a:extLst>
              <a:ext uri="{FF2B5EF4-FFF2-40B4-BE49-F238E27FC236}">
                <a16:creationId xmlns:lc="http://schemas.openxmlformats.org/drawingml/2006/lockedCanvas" xmlns="" xmlns:a16="http://schemas.microsoft.com/office/drawing/2014/main" xmlns:xdr="http://schemas.openxmlformats.org/drawingml/2006/spreadsheetDrawing" id="{C68DBB51-CC0E-4760-AFA0-66A317629F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047122" cy="1071546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1143000"/>
          </a:xfrm>
        </p:spPr>
        <p:txBody>
          <a:bodyPr>
            <a:normAutofit/>
          </a:bodyPr>
          <a:lstStyle/>
          <a:p>
            <a:r>
              <a:rPr lang="es-CO" sz="4000" b="1" dirty="0" smtClean="0"/>
              <a:t>ACTIVOS CORRIENTES</a:t>
            </a:r>
            <a:endParaRPr lang="es-CO" sz="40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8596" y="1571612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s-CO" sz="2800" b="1" dirty="0" smtClean="0"/>
              <a:t>EFECTIVO Y EQUIVALENTE AL EFECTIVO: $ </a:t>
            </a:r>
            <a:r>
              <a:rPr lang="es-CO" sz="2800" b="1" dirty="0" smtClean="0"/>
              <a:t>139.180.075</a:t>
            </a:r>
            <a:endParaRPr lang="es-CO" sz="2800" b="1" dirty="0" smtClean="0"/>
          </a:p>
          <a:p>
            <a:pPr>
              <a:buNone/>
            </a:pPr>
            <a:endParaRPr lang="es-CO" b="1" dirty="0" smtClean="0"/>
          </a:p>
          <a:p>
            <a:pPr>
              <a:buNone/>
            </a:pPr>
            <a:r>
              <a:rPr lang="es-CO" sz="2400" dirty="0" smtClean="0">
                <a:latin typeface="Arial" pitchFamily="34" charset="0"/>
                <a:cs typeface="Arial" pitchFamily="34" charset="0"/>
              </a:rPr>
              <a:t>Cuenta Corriente </a:t>
            </a:r>
            <a:r>
              <a:rPr lang="es-CO" sz="2400" dirty="0" err="1" smtClean="0">
                <a:latin typeface="Arial" pitchFamily="34" charset="0"/>
                <a:cs typeface="Arial" pitchFamily="34" charset="0"/>
              </a:rPr>
              <a:t>Bancolombia</a:t>
            </a:r>
            <a:r>
              <a:rPr lang="es-CO" sz="2400" dirty="0" smtClean="0">
                <a:latin typeface="Arial" pitchFamily="34" charset="0"/>
                <a:cs typeface="Arial" pitchFamily="34" charset="0"/>
              </a:rPr>
              <a:t>: $ </a:t>
            </a:r>
            <a:r>
              <a:rPr lang="es-CO" sz="2400" dirty="0" smtClean="0">
                <a:latin typeface="Arial" pitchFamily="34" charset="0"/>
                <a:cs typeface="Arial" pitchFamily="34" charset="0"/>
              </a:rPr>
              <a:t>60.730.077,50</a:t>
            </a:r>
            <a:endParaRPr lang="es-CO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s-CO" sz="2400" dirty="0" smtClean="0">
                <a:latin typeface="Arial" pitchFamily="34" charset="0"/>
                <a:cs typeface="Arial" pitchFamily="34" charset="0"/>
              </a:rPr>
              <a:t>Cuenta de Corriente </a:t>
            </a:r>
            <a:r>
              <a:rPr lang="es-CO" sz="2400" dirty="0" err="1" smtClean="0">
                <a:latin typeface="Arial" pitchFamily="34" charset="0"/>
                <a:cs typeface="Arial" pitchFamily="34" charset="0"/>
              </a:rPr>
              <a:t>Bancolombia</a:t>
            </a:r>
            <a:r>
              <a:rPr lang="es-CO" sz="2400" dirty="0" smtClean="0">
                <a:latin typeface="Arial" pitchFamily="34" charset="0"/>
                <a:cs typeface="Arial" pitchFamily="34" charset="0"/>
              </a:rPr>
              <a:t> PIC : $ </a:t>
            </a:r>
            <a:r>
              <a:rPr lang="es-CO" sz="2400" dirty="0" smtClean="0">
                <a:latin typeface="Arial" pitchFamily="34" charset="0"/>
                <a:cs typeface="Arial" pitchFamily="34" charset="0"/>
              </a:rPr>
              <a:t>77.119.605,33</a:t>
            </a:r>
            <a:endParaRPr lang="es-CO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s-CO" sz="2400" dirty="0" smtClean="0">
                <a:latin typeface="Arial" pitchFamily="34" charset="0"/>
                <a:cs typeface="Arial" pitchFamily="34" charset="0"/>
              </a:rPr>
              <a:t>Cuenta de Ahorros </a:t>
            </a:r>
            <a:r>
              <a:rPr lang="es-CO" sz="2400" dirty="0" err="1" smtClean="0">
                <a:latin typeface="Arial" pitchFamily="34" charset="0"/>
                <a:cs typeface="Arial" pitchFamily="34" charset="0"/>
              </a:rPr>
              <a:t>Bancolombia</a:t>
            </a:r>
            <a:r>
              <a:rPr lang="es-CO" sz="2400" dirty="0" smtClean="0">
                <a:latin typeface="Arial" pitchFamily="34" charset="0"/>
                <a:cs typeface="Arial" pitchFamily="34" charset="0"/>
              </a:rPr>
              <a:t>: $ </a:t>
            </a:r>
            <a:r>
              <a:rPr lang="es-CO" sz="2400" dirty="0" smtClean="0">
                <a:latin typeface="Arial" pitchFamily="34" charset="0"/>
                <a:cs typeface="Arial" pitchFamily="34" charset="0"/>
              </a:rPr>
              <a:t>1.309.708,31</a:t>
            </a:r>
            <a:endParaRPr lang="es-CO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s-CO" sz="2400" dirty="0" smtClean="0">
                <a:latin typeface="Arial" pitchFamily="34" charset="0"/>
                <a:cs typeface="Arial" pitchFamily="34" charset="0"/>
              </a:rPr>
              <a:t>Caja General: $ </a:t>
            </a:r>
            <a:r>
              <a:rPr lang="es-CO" sz="2400" dirty="0" smtClean="0">
                <a:latin typeface="Arial" pitchFamily="34" charset="0"/>
                <a:cs typeface="Arial" pitchFamily="34" charset="0"/>
              </a:rPr>
              <a:t>20.684</a:t>
            </a:r>
            <a:endParaRPr lang="es-CO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s-CO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>
            <a:extLst>
              <a:ext uri="{FF2B5EF4-FFF2-40B4-BE49-F238E27FC236}">
                <a16:creationId xmlns:lc="http://schemas.openxmlformats.org/drawingml/2006/lockedCanvas" xmlns="" xmlns:a16="http://schemas.microsoft.com/office/drawing/2014/main" xmlns:xdr="http://schemas.openxmlformats.org/drawingml/2006/spreadsheetDrawing" id="{C68DBB51-CC0E-4760-AFA0-66A317629F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843976" cy="1000108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28596" y="642918"/>
            <a:ext cx="8229600" cy="1143000"/>
          </a:xfrm>
        </p:spPr>
        <p:txBody>
          <a:bodyPr>
            <a:normAutofit/>
          </a:bodyPr>
          <a:lstStyle/>
          <a:p>
            <a:r>
              <a:rPr lang="es-CO" sz="4000" b="1" dirty="0" smtClean="0"/>
              <a:t>ACTIVOS CORRIENTES</a:t>
            </a:r>
            <a:endParaRPr lang="es-CO" sz="40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85720" y="1500174"/>
            <a:ext cx="8543956" cy="461488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CO" b="1" dirty="0" smtClean="0"/>
              <a:t>CUENTAS POR COBRAR $ </a:t>
            </a:r>
            <a:r>
              <a:rPr lang="es-CO" b="1" dirty="0" smtClean="0"/>
              <a:t>125.321.164.</a:t>
            </a:r>
            <a:endParaRPr lang="es-CO" b="1" dirty="0" smtClean="0"/>
          </a:p>
          <a:p>
            <a:pPr>
              <a:buNone/>
            </a:pPr>
            <a:endParaRPr lang="es-CO" b="1" dirty="0" smtClean="0"/>
          </a:p>
          <a:p>
            <a:pPr>
              <a:buNone/>
            </a:pPr>
            <a:r>
              <a:rPr lang="es-CO" sz="2400" b="1" dirty="0" smtClean="0">
                <a:latin typeface="Arial" pitchFamily="34" charset="0"/>
                <a:cs typeface="Arial" pitchFamily="34" charset="0"/>
              </a:rPr>
              <a:t>MALLAMAS EPS INDIGENA: $ </a:t>
            </a:r>
            <a:r>
              <a:rPr lang="es-CO" sz="2400" b="1" dirty="0" smtClean="0">
                <a:latin typeface="Arial" pitchFamily="34" charset="0"/>
                <a:cs typeface="Arial" pitchFamily="34" charset="0"/>
              </a:rPr>
              <a:t>90.371.990</a:t>
            </a:r>
            <a:endParaRPr lang="es-CO" sz="2400" b="1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s-CO" sz="2000" dirty="0" err="1" smtClean="0">
                <a:latin typeface="Arial" pitchFamily="34" charset="0"/>
                <a:cs typeface="Arial" pitchFamily="34" charset="0"/>
              </a:rPr>
              <a:t>Mallamas</a:t>
            </a:r>
            <a:r>
              <a:rPr lang="es-CO" sz="2000" dirty="0" smtClean="0">
                <a:latin typeface="Arial" pitchFamily="34" charset="0"/>
                <a:cs typeface="Arial" pitchFamily="34" charset="0"/>
              </a:rPr>
              <a:t> Evento 2021: $ </a:t>
            </a:r>
            <a:r>
              <a:rPr lang="es-CO" sz="2000" dirty="0" smtClean="0">
                <a:latin typeface="Arial" pitchFamily="34" charset="0"/>
                <a:cs typeface="Arial" pitchFamily="34" charset="0"/>
              </a:rPr>
              <a:t>417.480</a:t>
            </a:r>
            <a:endParaRPr lang="es-CO" sz="20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s-CO" sz="2000" dirty="0" err="1" smtClean="0">
                <a:latin typeface="Arial" pitchFamily="34" charset="0"/>
                <a:cs typeface="Arial" pitchFamily="34" charset="0"/>
              </a:rPr>
              <a:t>Mallamas</a:t>
            </a:r>
            <a:r>
              <a:rPr lang="es-CO" sz="2000" dirty="0" smtClean="0">
                <a:latin typeface="Arial" pitchFamily="34" charset="0"/>
                <a:cs typeface="Arial" pitchFamily="34" charset="0"/>
              </a:rPr>
              <a:t> Contributivo 2022: $ </a:t>
            </a:r>
            <a:r>
              <a:rPr lang="es-CO" sz="2000" dirty="0" smtClean="0">
                <a:latin typeface="Arial" pitchFamily="34" charset="0"/>
                <a:cs typeface="Arial" pitchFamily="34" charset="0"/>
              </a:rPr>
              <a:t>36.564.132</a:t>
            </a:r>
            <a:endParaRPr lang="es-CO" sz="20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s-CO" sz="2000" dirty="0" err="1" smtClean="0">
                <a:latin typeface="Arial" pitchFamily="34" charset="0"/>
                <a:cs typeface="Arial" pitchFamily="34" charset="0"/>
              </a:rPr>
              <a:t>Mallamas</a:t>
            </a:r>
            <a:r>
              <a:rPr lang="es-CO" sz="2000" dirty="0" smtClean="0">
                <a:latin typeface="Arial" pitchFamily="34" charset="0"/>
                <a:cs typeface="Arial" pitchFamily="34" charset="0"/>
              </a:rPr>
              <a:t> Evento 2022: $ </a:t>
            </a:r>
            <a:r>
              <a:rPr lang="es-CO" sz="2000" dirty="0" smtClean="0">
                <a:latin typeface="Arial" pitchFamily="34" charset="0"/>
                <a:cs typeface="Arial" pitchFamily="34" charset="0"/>
              </a:rPr>
              <a:t>53.390.378</a:t>
            </a:r>
          </a:p>
          <a:p>
            <a:pPr>
              <a:buNone/>
            </a:pPr>
            <a:endParaRPr lang="es-CO" sz="24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s-CO" sz="1800" b="1" dirty="0">
                <a:latin typeface="Arial" pitchFamily="34" charset="0"/>
                <a:cs typeface="Arial" pitchFamily="34" charset="0"/>
              </a:rPr>
              <a:t>ASOCIACION MUTUAL LA EPSERANZA </a:t>
            </a:r>
            <a:r>
              <a:rPr lang="es-CO" sz="1800" b="1" dirty="0" smtClean="0">
                <a:latin typeface="Arial" pitchFamily="34" charset="0"/>
                <a:cs typeface="Arial" pitchFamily="34" charset="0"/>
              </a:rPr>
              <a:t>ASMETSALUD $ </a:t>
            </a:r>
            <a:r>
              <a:rPr lang="es-CO" sz="1800" b="1" dirty="0" smtClean="0">
                <a:latin typeface="Arial" pitchFamily="34" charset="0"/>
                <a:cs typeface="Arial" pitchFamily="34" charset="0"/>
              </a:rPr>
              <a:t>34.949.174</a:t>
            </a:r>
          </a:p>
          <a:p>
            <a:pPr>
              <a:buNone/>
            </a:pPr>
            <a:r>
              <a:rPr lang="es-CO" sz="2000" dirty="0" err="1" smtClean="0">
                <a:latin typeface="Arial" pitchFamily="34" charset="0"/>
                <a:cs typeface="Arial" pitchFamily="34" charset="0"/>
              </a:rPr>
              <a:t>Asmet</a:t>
            </a:r>
            <a:r>
              <a:rPr lang="es-CO" sz="2000" dirty="0" smtClean="0">
                <a:latin typeface="Arial" pitchFamily="34" charset="0"/>
                <a:cs typeface="Arial" pitchFamily="34" charset="0"/>
              </a:rPr>
              <a:t> Salud </a:t>
            </a:r>
            <a:r>
              <a:rPr lang="es-CO" sz="2000" dirty="0" smtClean="0">
                <a:latin typeface="Arial" pitchFamily="34" charset="0"/>
                <a:cs typeface="Arial" pitchFamily="34" charset="0"/>
              </a:rPr>
              <a:t>Evento </a:t>
            </a:r>
            <a:r>
              <a:rPr lang="es-CO" sz="2000" dirty="0" smtClean="0">
                <a:latin typeface="Arial" pitchFamily="34" charset="0"/>
                <a:cs typeface="Arial" pitchFamily="34" charset="0"/>
              </a:rPr>
              <a:t>2021: </a:t>
            </a:r>
            <a:r>
              <a:rPr lang="es-CO" sz="1800" b="1" dirty="0" smtClean="0">
                <a:latin typeface="Arial" pitchFamily="34" charset="0"/>
                <a:cs typeface="Arial" pitchFamily="34" charset="0"/>
              </a:rPr>
              <a:t>$ 669.693</a:t>
            </a:r>
          </a:p>
          <a:p>
            <a:pPr>
              <a:buNone/>
            </a:pPr>
            <a:r>
              <a:rPr lang="es-CO" sz="2000" dirty="0" err="1" smtClean="0">
                <a:latin typeface="Arial" pitchFamily="34" charset="0"/>
                <a:cs typeface="Arial" pitchFamily="34" charset="0"/>
              </a:rPr>
              <a:t>Asmet</a:t>
            </a:r>
            <a:r>
              <a:rPr lang="es-CO" sz="2000" dirty="0" smtClean="0">
                <a:latin typeface="Arial" pitchFamily="34" charset="0"/>
                <a:cs typeface="Arial" pitchFamily="34" charset="0"/>
              </a:rPr>
              <a:t> Salud </a:t>
            </a:r>
            <a:r>
              <a:rPr lang="es-CO" sz="2000" dirty="0" smtClean="0">
                <a:latin typeface="Arial" pitchFamily="34" charset="0"/>
                <a:cs typeface="Arial" pitchFamily="34" charset="0"/>
              </a:rPr>
              <a:t>Evento </a:t>
            </a:r>
            <a:r>
              <a:rPr lang="es-CO" sz="2000" dirty="0" smtClean="0">
                <a:latin typeface="Arial" pitchFamily="34" charset="0"/>
                <a:cs typeface="Arial" pitchFamily="34" charset="0"/>
              </a:rPr>
              <a:t>2022</a:t>
            </a:r>
            <a:r>
              <a:rPr lang="es-CO" sz="2000" dirty="0" smtClean="0">
                <a:latin typeface="Arial" pitchFamily="34" charset="0"/>
                <a:cs typeface="Arial" pitchFamily="34" charset="0"/>
              </a:rPr>
              <a:t>: $ 22.284.564</a:t>
            </a:r>
            <a:endParaRPr lang="es-CO" sz="20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s-CO" sz="2000" dirty="0" err="1" smtClean="0">
                <a:latin typeface="Arial" pitchFamily="34" charset="0"/>
                <a:cs typeface="Arial" pitchFamily="34" charset="0"/>
              </a:rPr>
              <a:t>Asmet</a:t>
            </a:r>
            <a:r>
              <a:rPr lang="es-CO" sz="2000" dirty="0" smtClean="0">
                <a:latin typeface="Arial" pitchFamily="34" charset="0"/>
                <a:cs typeface="Arial" pitchFamily="34" charset="0"/>
              </a:rPr>
              <a:t> Salud Contributivo </a:t>
            </a:r>
            <a:r>
              <a:rPr lang="es-CO" sz="2000" dirty="0" smtClean="0">
                <a:latin typeface="Arial" pitchFamily="34" charset="0"/>
                <a:cs typeface="Arial" pitchFamily="34" charset="0"/>
              </a:rPr>
              <a:t>2022:$ 11.994.917</a:t>
            </a:r>
            <a:endParaRPr lang="es-CO" sz="20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s-CO" sz="1800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s-CO" sz="2000" b="1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s-CO" sz="24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s-CO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s-CO" dirty="0" smtClean="0"/>
          </a:p>
          <a:p>
            <a:pPr>
              <a:buNone/>
            </a:pPr>
            <a:endParaRPr lang="es-CO" dirty="0" smtClean="0"/>
          </a:p>
          <a:p>
            <a:pPr>
              <a:buNone/>
            </a:pPr>
            <a:endParaRPr lang="es-CO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>
            <a:extLst>
              <a:ext uri="{FF2B5EF4-FFF2-40B4-BE49-F238E27FC236}">
                <a16:creationId xmlns:lc="http://schemas.openxmlformats.org/drawingml/2006/lockedCanvas" xmlns="" xmlns:a16="http://schemas.microsoft.com/office/drawing/2014/main" xmlns:xdr="http://schemas.openxmlformats.org/drawingml/2006/spreadsheetDrawing" id="{C68DBB51-CC0E-4760-AFA0-66A317629F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047122" cy="1071546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1143000"/>
          </a:xfrm>
        </p:spPr>
        <p:txBody>
          <a:bodyPr>
            <a:normAutofit/>
          </a:bodyPr>
          <a:lstStyle/>
          <a:p>
            <a:r>
              <a:rPr lang="es-CO" sz="4000" b="1" dirty="0" smtClean="0"/>
              <a:t>ACTIVOS CORRIENTES</a:t>
            </a:r>
            <a:endParaRPr lang="es-CO" sz="40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329642" cy="4614882"/>
          </a:xfrm>
        </p:spPr>
        <p:txBody>
          <a:bodyPr/>
          <a:lstStyle/>
          <a:p>
            <a:pPr>
              <a:buNone/>
            </a:pPr>
            <a:r>
              <a:rPr lang="es-CO" b="1" dirty="0" smtClean="0"/>
              <a:t>INVENTARIOS: $ </a:t>
            </a:r>
            <a:r>
              <a:rPr lang="es-CO" b="1" dirty="0" smtClean="0"/>
              <a:t>51.812.977</a:t>
            </a:r>
            <a:endParaRPr lang="es-CO" b="1" dirty="0" smtClean="0"/>
          </a:p>
          <a:p>
            <a:pPr>
              <a:buNone/>
            </a:pPr>
            <a:endParaRPr lang="es-CO" dirty="0" smtClean="0"/>
          </a:p>
          <a:p>
            <a:pPr>
              <a:buNone/>
            </a:pPr>
            <a:r>
              <a:rPr lang="es-CO" dirty="0" smtClean="0"/>
              <a:t>Inventario </a:t>
            </a:r>
            <a:r>
              <a:rPr lang="es-CO" dirty="0" smtClean="0"/>
              <a:t>de Medicamentos: $ </a:t>
            </a:r>
            <a:r>
              <a:rPr lang="es-CO" dirty="0" smtClean="0"/>
              <a:t>42.086.162</a:t>
            </a:r>
            <a:endParaRPr lang="es-CO" dirty="0" smtClean="0"/>
          </a:p>
          <a:p>
            <a:pPr>
              <a:buNone/>
            </a:pPr>
            <a:r>
              <a:rPr lang="es-CO" sz="2800" dirty="0" smtClean="0"/>
              <a:t>Inventario de Materiales Odontológicos</a:t>
            </a:r>
            <a:r>
              <a:rPr lang="es-CO" dirty="0" smtClean="0"/>
              <a:t>: $ </a:t>
            </a:r>
            <a:r>
              <a:rPr lang="es-CO" dirty="0" smtClean="0"/>
              <a:t>8.431.815</a:t>
            </a:r>
          </a:p>
          <a:p>
            <a:pPr>
              <a:buNone/>
            </a:pPr>
            <a:r>
              <a:rPr lang="es-CO" dirty="0" smtClean="0"/>
              <a:t>Inventario </a:t>
            </a:r>
            <a:r>
              <a:rPr lang="es-CO" dirty="0" smtClean="0"/>
              <a:t>Insumos Biomédicos: </a:t>
            </a:r>
            <a:r>
              <a:rPr lang="es-CO" dirty="0" smtClean="0"/>
              <a:t>$ </a:t>
            </a:r>
            <a:r>
              <a:rPr lang="es-CO" dirty="0" smtClean="0"/>
              <a:t>1.295.000</a:t>
            </a:r>
            <a:endParaRPr lang="es-CO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>
            <a:extLst>
              <a:ext uri="{FF2B5EF4-FFF2-40B4-BE49-F238E27FC236}">
                <a16:creationId xmlns:lc="http://schemas.openxmlformats.org/drawingml/2006/lockedCanvas" xmlns="" xmlns:a16="http://schemas.microsoft.com/office/drawing/2014/main" xmlns:xdr="http://schemas.openxmlformats.org/drawingml/2006/spreadsheetDrawing" id="{C68DBB51-CC0E-4760-AFA0-66A317629F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82" y="214290"/>
            <a:ext cx="3047190" cy="107157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71472" y="107154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CO" dirty="0" smtClean="0"/>
              <a:t/>
            </a:r>
            <a:br>
              <a:rPr lang="es-CO" dirty="0" smtClean="0"/>
            </a:br>
            <a:r>
              <a:rPr lang="es-CO" b="1" dirty="0" smtClean="0"/>
              <a:t>ACTIVOS NO CORRIENTES</a:t>
            </a:r>
            <a:br>
              <a:rPr lang="es-CO" b="1" dirty="0" smtClean="0"/>
            </a:br>
            <a:endParaRPr lang="es-CO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s-CO" b="1" dirty="0" smtClean="0"/>
          </a:p>
          <a:p>
            <a:pPr>
              <a:buNone/>
            </a:pPr>
            <a:r>
              <a:rPr lang="es-CO" b="1" dirty="0" smtClean="0"/>
              <a:t>PROPIEDAD PLANTA Y EQUIPOS: $ </a:t>
            </a:r>
            <a:r>
              <a:rPr lang="es-CO" b="1" dirty="0" smtClean="0"/>
              <a:t>388.140.293</a:t>
            </a:r>
            <a:endParaRPr lang="es-CO" b="1" dirty="0" smtClean="0"/>
          </a:p>
          <a:p>
            <a:pPr>
              <a:buNone/>
            </a:pPr>
            <a:endParaRPr lang="es-CO" sz="2400" b="1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s-CO" sz="2400" dirty="0" smtClean="0">
                <a:latin typeface="Arial" pitchFamily="34" charset="0"/>
                <a:cs typeface="Arial" pitchFamily="34" charset="0"/>
              </a:rPr>
              <a:t>Propiedadades Ips I. Tricauma: $ 325.000.000</a:t>
            </a:r>
          </a:p>
          <a:p>
            <a:pPr>
              <a:buNone/>
            </a:pPr>
            <a:r>
              <a:rPr lang="es-CO" sz="2400" dirty="0" smtClean="0">
                <a:latin typeface="Arial" pitchFamily="34" charset="0"/>
                <a:cs typeface="Arial" pitchFamily="34" charset="0"/>
              </a:rPr>
              <a:t>Equipos de Oficina: $ 32.655.100</a:t>
            </a:r>
          </a:p>
          <a:p>
            <a:pPr>
              <a:buNone/>
            </a:pPr>
            <a:r>
              <a:rPr lang="es-CO" sz="2400" dirty="0" smtClean="0">
                <a:latin typeface="Arial" pitchFamily="34" charset="0"/>
                <a:cs typeface="Arial" pitchFamily="34" charset="0"/>
              </a:rPr>
              <a:t>Equipos de Computación y Comunicación: $ </a:t>
            </a:r>
            <a:r>
              <a:rPr lang="es-CO" sz="2400" dirty="0" smtClean="0">
                <a:latin typeface="Arial" pitchFamily="34" charset="0"/>
                <a:cs typeface="Arial" pitchFamily="34" charset="0"/>
              </a:rPr>
              <a:t>8.872.450</a:t>
            </a:r>
            <a:endParaRPr lang="es-CO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s-CO" sz="2400" dirty="0" smtClean="0">
                <a:latin typeface="Arial" pitchFamily="34" charset="0"/>
                <a:cs typeface="Arial" pitchFamily="34" charset="0"/>
              </a:rPr>
              <a:t>Equipos Medico Científicos: $ </a:t>
            </a:r>
            <a:r>
              <a:rPr lang="es-CO" sz="2400" dirty="0" smtClean="0">
                <a:latin typeface="Arial" pitchFamily="34" charset="0"/>
                <a:cs typeface="Arial" pitchFamily="34" charset="0"/>
              </a:rPr>
              <a:t>21.612.743</a:t>
            </a:r>
            <a:endParaRPr lang="es-CO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s-CO" sz="2400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s-CO" b="1" dirty="0"/>
              <a:t>DEPRECIACION ACUMULADA: $ 30.006.729</a:t>
            </a:r>
          </a:p>
          <a:p>
            <a:pPr>
              <a:buNone/>
            </a:pPr>
            <a:endParaRPr lang="es-CO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s-CO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s-CO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>
            <a:extLst>
              <a:ext uri="{FF2B5EF4-FFF2-40B4-BE49-F238E27FC236}">
                <a16:creationId xmlns:lc="http://schemas.openxmlformats.org/drawingml/2006/lockedCanvas" xmlns="" xmlns:a16="http://schemas.microsoft.com/office/drawing/2014/main" xmlns:xdr="http://schemas.openxmlformats.org/drawingml/2006/spreadsheetDrawing" id="{C68DBB51-CC0E-4760-AFA0-66A317629F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640897" cy="928694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29600" cy="1143000"/>
          </a:xfrm>
        </p:spPr>
        <p:txBody>
          <a:bodyPr>
            <a:normAutofit/>
          </a:bodyPr>
          <a:lstStyle/>
          <a:p>
            <a:r>
              <a:rPr lang="es-CO" sz="4000" b="1" dirty="0" smtClean="0"/>
              <a:t>ACTIVOS NO CORRIENTES</a:t>
            </a:r>
            <a:endParaRPr lang="es-CO" sz="40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8596" y="1571612"/>
            <a:ext cx="8229600" cy="4525963"/>
          </a:xfrm>
        </p:spPr>
        <p:txBody>
          <a:bodyPr/>
          <a:lstStyle/>
          <a:p>
            <a:pPr>
              <a:buNone/>
            </a:pPr>
            <a:endParaRPr lang="es-CO" b="1" dirty="0" smtClean="0"/>
          </a:p>
          <a:p>
            <a:pPr>
              <a:buNone/>
            </a:pPr>
            <a:r>
              <a:rPr lang="es-CO" b="1" dirty="0" smtClean="0"/>
              <a:t>OTROS ACTIVOS INTANGIBLES: $ 27.768.061</a:t>
            </a:r>
          </a:p>
          <a:p>
            <a:pPr>
              <a:buNone/>
            </a:pPr>
            <a:endParaRPr lang="es-CO" b="1" dirty="0"/>
          </a:p>
          <a:p>
            <a:pPr>
              <a:buNone/>
            </a:pPr>
            <a:r>
              <a:rPr lang="es-CO" dirty="0" smtClean="0"/>
              <a:t>SOFWARE IPS I. TRICAUMA: $ 27.768.061</a:t>
            </a:r>
            <a:endParaRPr lang="es-CO" dirty="0"/>
          </a:p>
          <a:p>
            <a:pPr>
              <a:buNone/>
            </a:pPr>
            <a:r>
              <a:rPr lang="es-CO" dirty="0" smtClean="0"/>
              <a:t>SIFAB – SIIGO -  MEKANO.</a:t>
            </a:r>
            <a:endParaRPr lang="es-CO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>
            <a:extLst>
              <a:ext uri="{FF2B5EF4-FFF2-40B4-BE49-F238E27FC236}">
                <a16:creationId xmlns:lc="http://schemas.openxmlformats.org/drawingml/2006/lockedCanvas" xmlns="" xmlns:a16="http://schemas.microsoft.com/office/drawing/2014/main" xmlns:xdr="http://schemas.openxmlformats.org/drawingml/2006/spreadsheetDrawing" id="{C68DBB51-CC0E-4760-AFA0-66A317629F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843976" cy="1000108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0034" y="571480"/>
            <a:ext cx="8229600" cy="1143000"/>
          </a:xfrm>
        </p:spPr>
        <p:txBody>
          <a:bodyPr>
            <a:normAutofit/>
          </a:bodyPr>
          <a:lstStyle/>
          <a:p>
            <a:r>
              <a:rPr lang="es-CO" sz="4000" b="1" dirty="0" smtClean="0"/>
              <a:t>PASIVOS CORRIENTES</a:t>
            </a:r>
            <a:endParaRPr lang="es-CO" sz="40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0034" y="1571612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CO" sz="3600" b="1" dirty="0" smtClean="0"/>
              <a:t>CUENTAS POR PAGAR: $ </a:t>
            </a:r>
            <a:r>
              <a:rPr lang="es-CO" sz="3600" b="1" dirty="0" smtClean="0"/>
              <a:t>408.916</a:t>
            </a:r>
            <a:endParaRPr lang="es-CO" sz="3600" b="1" dirty="0" smtClean="0"/>
          </a:p>
          <a:p>
            <a:pPr>
              <a:buNone/>
            </a:pPr>
            <a:r>
              <a:rPr lang="es-CO" dirty="0"/>
              <a:t> </a:t>
            </a:r>
            <a:r>
              <a:rPr lang="es-CO" sz="2400" dirty="0" smtClean="0">
                <a:latin typeface="Arial" pitchFamily="34" charset="0"/>
                <a:cs typeface="Arial" pitchFamily="34" charset="0"/>
              </a:rPr>
              <a:t>-   </a:t>
            </a:r>
            <a:r>
              <a:rPr lang="es-CO" sz="2400" dirty="0" smtClean="0">
                <a:latin typeface="Arial" pitchFamily="34" charset="0"/>
                <a:cs typeface="Arial" pitchFamily="34" charset="0"/>
              </a:rPr>
              <a:t>Retención en la fuente Periodo  II</a:t>
            </a:r>
            <a:endParaRPr lang="es-CO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s-CO" sz="3600" b="1" dirty="0"/>
              <a:t>PROVISIONES DE NOMINA: $ </a:t>
            </a:r>
            <a:r>
              <a:rPr lang="es-CO" sz="3600" b="1" dirty="0" smtClean="0"/>
              <a:t>1.590.501</a:t>
            </a:r>
            <a:endParaRPr lang="es-CO" sz="3600" b="1" dirty="0" smtClean="0"/>
          </a:p>
          <a:p>
            <a:pPr>
              <a:buFontTx/>
              <a:buChar char="-"/>
            </a:pPr>
            <a:r>
              <a:rPr lang="es-CO" sz="2600" dirty="0" smtClean="0">
                <a:latin typeface="Arial" pitchFamily="34" charset="0"/>
                <a:cs typeface="Arial" pitchFamily="34" charset="0"/>
              </a:rPr>
              <a:t>Prima de Servicios</a:t>
            </a:r>
          </a:p>
          <a:p>
            <a:pPr>
              <a:buFontTx/>
              <a:buChar char="-"/>
            </a:pPr>
            <a:r>
              <a:rPr lang="es-CO" sz="2600" dirty="0" smtClean="0">
                <a:latin typeface="Arial" pitchFamily="34" charset="0"/>
                <a:cs typeface="Arial" pitchFamily="34" charset="0"/>
              </a:rPr>
              <a:t>Cesantías.</a:t>
            </a:r>
          </a:p>
          <a:p>
            <a:pPr>
              <a:buFontTx/>
              <a:buChar char="-"/>
            </a:pPr>
            <a:r>
              <a:rPr lang="es-CO" sz="2600" dirty="0" smtClean="0">
                <a:latin typeface="Arial" pitchFamily="34" charset="0"/>
                <a:cs typeface="Arial" pitchFamily="34" charset="0"/>
              </a:rPr>
              <a:t>Intereses </a:t>
            </a:r>
            <a:r>
              <a:rPr lang="es-CO" sz="2600" dirty="0" smtClean="0">
                <a:latin typeface="Arial" pitchFamily="34" charset="0"/>
                <a:cs typeface="Arial" pitchFamily="34" charset="0"/>
              </a:rPr>
              <a:t>a la Cesantías</a:t>
            </a:r>
            <a:r>
              <a:rPr lang="es-CO" sz="2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FontTx/>
              <a:buChar char="-"/>
            </a:pPr>
            <a:r>
              <a:rPr lang="es-CO" sz="2600" dirty="0" smtClean="0">
                <a:latin typeface="Arial" pitchFamily="34" charset="0"/>
                <a:cs typeface="Arial" pitchFamily="34" charset="0"/>
              </a:rPr>
              <a:t>Vacaciones</a:t>
            </a:r>
            <a:endParaRPr lang="es-CO" sz="2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525</Words>
  <Application>Microsoft Office PowerPoint</Application>
  <PresentationFormat>Presentación en pantalla (4:3)</PresentationFormat>
  <Paragraphs>76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Tema de Office</vt:lpstr>
      <vt:lpstr> IPS INDIGENA TRICAUMA SUPIA CALDAS</vt:lpstr>
      <vt:lpstr>INFORME FINANCIERO PERIODO DEL 01 DE ENERO AL 28 DE FEBRERO 2023</vt:lpstr>
      <vt:lpstr>INFORME FINANCIERO PERIODO DEL 01 DE ENERO AL 28 DE FEBRERO 2023</vt:lpstr>
      <vt:lpstr>ACTIVOS CORRIENTES</vt:lpstr>
      <vt:lpstr>ACTIVOS CORRIENTES</vt:lpstr>
      <vt:lpstr>ACTIVOS CORRIENTES</vt:lpstr>
      <vt:lpstr> ACTIVOS NO CORRIENTES </vt:lpstr>
      <vt:lpstr>ACTIVOS NO CORRIENTES</vt:lpstr>
      <vt:lpstr>PASIVOS CORRIENTES</vt:lpstr>
      <vt:lpstr> PATRIMONIO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IPS INDIGENA TRICAUMA SUPIA CALDAS</dc:title>
  <dc:creator>Inspiron</dc:creator>
  <cp:lastModifiedBy>Inspiron</cp:lastModifiedBy>
  <cp:revision>18</cp:revision>
  <dcterms:created xsi:type="dcterms:W3CDTF">2022-12-30T12:31:11Z</dcterms:created>
  <dcterms:modified xsi:type="dcterms:W3CDTF">2023-03-13T05:41:30Z</dcterms:modified>
</cp:coreProperties>
</file>